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notesMasterIdLst>
    <p:notesMasterId r:id="rId26"/>
  </p:notesMasterIdLst>
  <p:sldIdLst>
    <p:sldId id="265" r:id="rId2"/>
    <p:sldId id="281" r:id="rId3"/>
    <p:sldId id="280" r:id="rId4"/>
    <p:sldId id="256" r:id="rId5"/>
    <p:sldId id="257" r:id="rId6"/>
    <p:sldId id="278" r:id="rId7"/>
    <p:sldId id="258" r:id="rId8"/>
    <p:sldId id="259" r:id="rId9"/>
    <p:sldId id="260" r:id="rId10"/>
    <p:sldId id="261" r:id="rId11"/>
    <p:sldId id="262"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Encounters</a:t>
            </a:r>
            <a:endParaRPr lang="en-US" dirty="0"/>
          </a:p>
        </c:rich>
      </c:tx>
      <c:layout/>
      <c:overlay val="0"/>
    </c:title>
    <c:autoTitleDeleted val="0"/>
    <c:plotArea>
      <c:layout/>
      <c:barChart>
        <c:barDir val="col"/>
        <c:grouping val="clustered"/>
        <c:varyColors val="0"/>
        <c:ser>
          <c:idx val="0"/>
          <c:order val="0"/>
          <c:tx>
            <c:strRef>
              <c:f>Sheet1!$B$1</c:f>
              <c:strCache>
                <c:ptCount val="1"/>
                <c:pt idx="0">
                  <c:v>Visits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DY2</c:v>
                </c:pt>
                <c:pt idx="1">
                  <c:v>DY3</c:v>
                </c:pt>
                <c:pt idx="2">
                  <c:v>DY4</c:v>
                </c:pt>
              </c:strCache>
            </c:strRef>
          </c:cat>
          <c:val>
            <c:numRef>
              <c:f>Sheet1!$B$2:$B$4</c:f>
              <c:numCache>
                <c:formatCode>General</c:formatCode>
                <c:ptCount val="3"/>
                <c:pt idx="0">
                  <c:v>52</c:v>
                </c:pt>
                <c:pt idx="1">
                  <c:v>1182</c:v>
                </c:pt>
                <c:pt idx="2">
                  <c:v>1934</c:v>
                </c:pt>
              </c:numCache>
            </c:numRef>
          </c:val>
        </c:ser>
        <c:dLbls>
          <c:showLegendKey val="0"/>
          <c:showVal val="0"/>
          <c:showCatName val="0"/>
          <c:showSerName val="0"/>
          <c:showPercent val="0"/>
          <c:showBubbleSize val="0"/>
        </c:dLbls>
        <c:gapWidth val="150"/>
        <c:axId val="42963712"/>
        <c:axId val="42965248"/>
      </c:barChart>
      <c:catAx>
        <c:axId val="42963712"/>
        <c:scaling>
          <c:orientation val="minMax"/>
        </c:scaling>
        <c:delete val="0"/>
        <c:axPos val="b"/>
        <c:numFmt formatCode="General" sourceLinked="0"/>
        <c:majorTickMark val="out"/>
        <c:minorTickMark val="none"/>
        <c:tickLblPos val="nextTo"/>
        <c:crossAx val="42965248"/>
        <c:crosses val="autoZero"/>
        <c:auto val="1"/>
        <c:lblAlgn val="ctr"/>
        <c:lblOffset val="100"/>
        <c:noMultiLvlLbl val="0"/>
      </c:catAx>
      <c:valAx>
        <c:axId val="42965248"/>
        <c:scaling>
          <c:orientation val="minMax"/>
        </c:scaling>
        <c:delete val="0"/>
        <c:axPos val="l"/>
        <c:majorGridlines/>
        <c:numFmt formatCode="General" sourceLinked="1"/>
        <c:majorTickMark val="out"/>
        <c:minorTickMark val="none"/>
        <c:tickLblPos val="nextTo"/>
        <c:crossAx val="42963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smtClean="0"/>
              <a:t>TelePsych</a:t>
            </a:r>
            <a:r>
              <a:rPr lang="en-US" b="1" dirty="0" smtClean="0"/>
              <a:t> </a:t>
            </a:r>
            <a:r>
              <a:rPr lang="en-US" b="1" dirty="0"/>
              <a:t>Encounters - 12 month period</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Sheet1!$A$5:$A$8</c:f>
              <c:strCache>
                <c:ptCount val="4"/>
                <c:pt idx="0">
                  <c:v>ER</c:v>
                </c:pt>
                <c:pt idx="1">
                  <c:v>Hospital</c:v>
                </c:pt>
                <c:pt idx="2">
                  <c:v>Clinic</c:v>
                </c:pt>
                <c:pt idx="3">
                  <c:v>Long-Term Care*</c:v>
                </c:pt>
              </c:strCache>
            </c:strRef>
          </c:cat>
          <c:val>
            <c:numRef>
              <c:f>Sheet1!$B$5:$B$8</c:f>
              <c:numCache>
                <c:formatCode>General</c:formatCode>
                <c:ptCount val="4"/>
                <c:pt idx="0">
                  <c:v>66</c:v>
                </c:pt>
                <c:pt idx="1">
                  <c:v>10</c:v>
                </c:pt>
                <c:pt idx="2">
                  <c:v>38</c:v>
                </c:pt>
                <c:pt idx="3">
                  <c:v>30</c:v>
                </c:pt>
              </c:numCache>
            </c:numRef>
          </c:val>
        </c:ser>
        <c:dLbls>
          <c:showLegendKey val="0"/>
          <c:showVal val="0"/>
          <c:showCatName val="0"/>
          <c:showSerName val="0"/>
          <c:showPercent val="0"/>
          <c:showBubbleSize val="0"/>
        </c:dLbls>
        <c:gapWidth val="219"/>
        <c:overlap val="-27"/>
        <c:axId val="49768704"/>
        <c:axId val="49770496"/>
      </c:barChart>
      <c:catAx>
        <c:axId val="497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70496"/>
        <c:crosses val="autoZero"/>
        <c:auto val="1"/>
        <c:lblAlgn val="ctr"/>
        <c:lblOffset val="100"/>
        <c:noMultiLvlLbl val="0"/>
      </c:catAx>
      <c:valAx>
        <c:axId val="4977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6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smtClean="0"/>
              <a:t>TelePsych</a:t>
            </a:r>
            <a:r>
              <a:rPr lang="en-US" b="1" dirty="0" smtClean="0"/>
              <a:t> </a:t>
            </a:r>
            <a:r>
              <a:rPr lang="en-US" b="1" dirty="0"/>
              <a:t>ER Encounters - Patient Results</a:t>
            </a:r>
          </a:p>
        </c:rich>
      </c:tx>
      <c:layout>
        <c:manualLayout>
          <c:xMode val="edge"/>
          <c:yMode val="edge"/>
          <c:x val="0.16722222222222222"/>
          <c:y val="2.7777777777777776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Sheet1!$A$13:$A$15</c:f>
              <c:strCache>
                <c:ptCount val="2"/>
                <c:pt idx="0">
                  <c:v>Discharged</c:v>
                </c:pt>
                <c:pt idx="1">
                  <c:v>Transferred</c:v>
                </c:pt>
              </c:strCache>
            </c:strRef>
          </c:cat>
          <c:val>
            <c:numRef>
              <c:f>Sheet1!$B$13:$B$15</c:f>
              <c:numCache>
                <c:formatCode>General</c:formatCode>
                <c:ptCount val="3"/>
                <c:pt idx="0">
                  <c:v>48</c:v>
                </c:pt>
                <c:pt idx="1">
                  <c:v>18</c:v>
                </c:pt>
              </c:numCache>
            </c:numRef>
          </c:val>
        </c:ser>
        <c:dLbls>
          <c:showLegendKey val="0"/>
          <c:showVal val="0"/>
          <c:showCatName val="0"/>
          <c:showSerName val="0"/>
          <c:showPercent val="0"/>
          <c:showBubbleSize val="0"/>
        </c:dLbls>
        <c:gapWidth val="219"/>
        <c:overlap val="-27"/>
        <c:axId val="49429888"/>
        <c:axId val="49439872"/>
      </c:barChart>
      <c:catAx>
        <c:axId val="4942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39872"/>
        <c:crosses val="autoZero"/>
        <c:auto val="1"/>
        <c:lblAlgn val="ctr"/>
        <c:lblOffset val="100"/>
        <c:noMultiLvlLbl val="0"/>
      </c:catAx>
      <c:valAx>
        <c:axId val="4943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2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AFB99-E3A3-48BC-918E-7A61945A5468}" type="datetimeFigureOut">
              <a:rPr lang="en-US" smtClean="0"/>
              <a:t>2/11/2016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371FB-CC7C-43A7-A738-F20C1BFE0B3E}" type="slidenum">
              <a:rPr lang="en-US" smtClean="0"/>
              <a:t>‹#›</a:t>
            </a:fld>
            <a:endParaRPr lang="en-US"/>
          </a:p>
        </p:txBody>
      </p:sp>
    </p:spTree>
    <p:extLst>
      <p:ext uri="{BB962C8B-B14F-4D97-AF65-F5344CB8AC3E}">
        <p14:creationId xmlns:p14="http://schemas.microsoft.com/office/powerpoint/2010/main" val="197484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3371FB-CC7C-43A7-A738-F20C1BFE0B3E}" type="slidenum">
              <a:rPr lang="en-US" smtClean="0"/>
              <a:t>4</a:t>
            </a:fld>
            <a:endParaRPr lang="en-US"/>
          </a:p>
        </p:txBody>
      </p:sp>
    </p:spTree>
    <p:extLst>
      <p:ext uri="{BB962C8B-B14F-4D97-AF65-F5344CB8AC3E}">
        <p14:creationId xmlns:p14="http://schemas.microsoft.com/office/powerpoint/2010/main" val="167715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6897B9-DFD3-40E1-B6F3-D5D9CD36E805}" type="slidenum">
              <a:rPr lang="en-US" smtClean="0"/>
              <a:t>13</a:t>
            </a:fld>
            <a:endParaRPr lang="en-US"/>
          </a:p>
        </p:txBody>
      </p:sp>
      <p:sp>
        <p:nvSpPr>
          <p:cNvPr id="5" name="Date Placeholder 4"/>
          <p:cNvSpPr>
            <a:spLocks noGrp="1"/>
          </p:cNvSpPr>
          <p:nvPr>
            <p:ph type="dt" idx="11"/>
          </p:nvPr>
        </p:nvSpPr>
        <p:spPr/>
        <p:txBody>
          <a:bodyPr/>
          <a:lstStyle/>
          <a:p>
            <a:fld id="{0BF48FAA-4444-4B38-AE51-C9CE4F7D6286}" type="datetime1">
              <a:rPr lang="en-US" smtClean="0"/>
              <a:t>2/11/2016</a:t>
            </a:fld>
            <a:endParaRPr lang="en-US"/>
          </a:p>
        </p:txBody>
      </p:sp>
    </p:spTree>
    <p:extLst>
      <p:ext uri="{BB962C8B-B14F-4D97-AF65-F5344CB8AC3E}">
        <p14:creationId xmlns:p14="http://schemas.microsoft.com/office/powerpoint/2010/main" val="2215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0866B878-F8BF-48D8-91A8-6F0EF182D879}" type="datetime1">
              <a:rPr lang="en-US" smtClean="0"/>
              <a:t>2/11/2016</a:t>
            </a:fld>
            <a:endParaRPr lang="en-US"/>
          </a:p>
        </p:txBody>
      </p:sp>
      <p:sp>
        <p:nvSpPr>
          <p:cNvPr id="5" name="Slide Number Placeholder 4"/>
          <p:cNvSpPr>
            <a:spLocks noGrp="1"/>
          </p:cNvSpPr>
          <p:nvPr>
            <p:ph type="sldNum" sz="quarter" idx="11"/>
          </p:nvPr>
        </p:nvSpPr>
        <p:spPr/>
        <p:txBody>
          <a:bodyPr/>
          <a:lstStyle/>
          <a:p>
            <a:fld id="{196897B9-DFD3-40E1-B6F3-D5D9CD36E805}" type="slidenum">
              <a:rPr lang="en-US" smtClean="0"/>
              <a:t>14</a:t>
            </a:fld>
            <a:endParaRPr lang="en-US"/>
          </a:p>
        </p:txBody>
      </p:sp>
    </p:spTree>
    <p:extLst>
      <p:ext uri="{BB962C8B-B14F-4D97-AF65-F5344CB8AC3E}">
        <p14:creationId xmlns:p14="http://schemas.microsoft.com/office/powerpoint/2010/main" val="124342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86E73AF-67C6-4423-BCC8-51873DD5FBF9}" type="datetime1">
              <a:rPr lang="en-US" smtClean="0"/>
              <a:t>2/11/2016</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r>
              <a:rPr lang="en-US" smtClean="0"/>
              <a:t>Texas RHP 16</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1B0F571D-B05D-4945-97F9-E3840138BC22}"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4523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6D7E8-7554-4027-957E-44AB55C69FDA}" type="datetime1">
              <a:rPr lang="en-US" smtClean="0"/>
              <a:t>2/11/2016</a:t>
            </a:fld>
            <a:endParaRPr lang="en-US" dirty="0"/>
          </a:p>
        </p:txBody>
      </p:sp>
      <p:sp>
        <p:nvSpPr>
          <p:cNvPr id="6" name="Footer Placeholder 5"/>
          <p:cNvSpPr>
            <a:spLocks noGrp="1"/>
          </p:cNvSpPr>
          <p:nvPr>
            <p:ph type="ftr" sz="quarter" idx="11"/>
          </p:nvPr>
        </p:nvSpPr>
        <p:spPr/>
        <p:txBody>
          <a:bodyPr/>
          <a:lstStyle/>
          <a:p>
            <a:r>
              <a:rPr lang="en-US" smtClean="0"/>
              <a:t>Texas RHP 16</a:t>
            </a:r>
            <a:endParaRPr lang="en-US" dirty="0"/>
          </a:p>
        </p:txBody>
      </p:sp>
      <p:sp>
        <p:nvSpPr>
          <p:cNvPr id="7" name="Slide Number Placeholder 6"/>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26120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C582AD-FA62-4F0A-812B-9FF04CA17DEF}"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18231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6944B-64D2-47E3-8AFF-8B89F34537A8}"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825867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F3DFF-6374-4D9A-BD85-ACCA4DEA5519}"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07282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9325-A430-4C15-A827-E800AA02A9D7}"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391955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14F7D-4DE1-4C57-90C4-093420DF24E3}"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25226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13AE74-E8DF-43D9-802A-6C6FAA28476C}"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95676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09F90-621D-4B92-8100-9AA6BD8E3CCC}"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23146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9317CF4-F9BD-44E3-8F9F-344F3B0F671B}" type="datetime1">
              <a:rPr lang="en-US" smtClean="0"/>
              <a:t>2/11/2016</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smtClean="0"/>
              <a:t>Texas RHP 16</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67850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D157A-F2FC-4D59-B845-90FD6532B47C}" type="datetime1">
              <a:rPr lang="en-US" smtClean="0"/>
              <a:t>2/11/2016</a:t>
            </a:fld>
            <a:endParaRPr lang="en-US" dirty="0"/>
          </a:p>
        </p:txBody>
      </p:sp>
      <p:sp>
        <p:nvSpPr>
          <p:cNvPr id="5" name="Footer Placeholder 4"/>
          <p:cNvSpPr>
            <a:spLocks noGrp="1"/>
          </p:cNvSpPr>
          <p:nvPr>
            <p:ph type="ftr" sz="quarter" idx="11"/>
          </p:nvPr>
        </p:nvSpPr>
        <p:spPr/>
        <p:txBody>
          <a:bodyPr/>
          <a:lstStyle/>
          <a:p>
            <a:r>
              <a:rPr lang="en-US" smtClean="0"/>
              <a:t>Texas RHP 16</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3891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574815-7E8E-4A06-B5CC-E790DC046A6A}" type="datetime1">
              <a:rPr lang="en-US" smtClean="0"/>
              <a:t>2/11/2016</a:t>
            </a:fld>
            <a:endParaRPr lang="en-US" dirty="0"/>
          </a:p>
        </p:txBody>
      </p:sp>
      <p:sp>
        <p:nvSpPr>
          <p:cNvPr id="6" name="Footer Placeholder 5"/>
          <p:cNvSpPr>
            <a:spLocks noGrp="1"/>
          </p:cNvSpPr>
          <p:nvPr>
            <p:ph type="ftr" sz="quarter" idx="11"/>
          </p:nvPr>
        </p:nvSpPr>
        <p:spPr/>
        <p:txBody>
          <a:bodyPr/>
          <a:lstStyle/>
          <a:p>
            <a:r>
              <a:rPr lang="en-US" smtClean="0"/>
              <a:t>Texas RHP 16</a:t>
            </a:r>
            <a:endParaRPr lang="en-US" dirty="0"/>
          </a:p>
        </p:txBody>
      </p:sp>
      <p:sp>
        <p:nvSpPr>
          <p:cNvPr id="7" name="Slide Number Placeholder 6"/>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317983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7EE9E-57AC-4F85-A662-8004537D9627}" type="datetime1">
              <a:rPr lang="en-US" smtClean="0"/>
              <a:t>2/11/2016</a:t>
            </a:fld>
            <a:endParaRPr lang="en-US" dirty="0"/>
          </a:p>
        </p:txBody>
      </p:sp>
      <p:sp>
        <p:nvSpPr>
          <p:cNvPr id="8" name="Footer Placeholder 7"/>
          <p:cNvSpPr>
            <a:spLocks noGrp="1"/>
          </p:cNvSpPr>
          <p:nvPr>
            <p:ph type="ftr" sz="quarter" idx="11"/>
          </p:nvPr>
        </p:nvSpPr>
        <p:spPr/>
        <p:txBody>
          <a:bodyPr/>
          <a:lstStyle/>
          <a:p>
            <a:r>
              <a:rPr lang="en-US" smtClean="0"/>
              <a:t>Texas RHP 16</a:t>
            </a:r>
            <a:endParaRPr lang="en-US" dirty="0"/>
          </a:p>
        </p:txBody>
      </p:sp>
      <p:sp>
        <p:nvSpPr>
          <p:cNvPr id="9" name="Slide Number Placeholder 8"/>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5221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34488D-E9E5-4E5E-858E-583FD588A216}" type="datetime1">
              <a:rPr lang="en-US" smtClean="0"/>
              <a:t>2/11/2016</a:t>
            </a:fld>
            <a:endParaRPr lang="en-US" dirty="0"/>
          </a:p>
        </p:txBody>
      </p:sp>
      <p:sp>
        <p:nvSpPr>
          <p:cNvPr id="4" name="Footer Placeholder 3"/>
          <p:cNvSpPr>
            <a:spLocks noGrp="1"/>
          </p:cNvSpPr>
          <p:nvPr>
            <p:ph type="ftr" sz="quarter" idx="11"/>
          </p:nvPr>
        </p:nvSpPr>
        <p:spPr/>
        <p:txBody>
          <a:bodyPr/>
          <a:lstStyle/>
          <a:p>
            <a:r>
              <a:rPr lang="en-US" smtClean="0"/>
              <a:t>Texas RHP 16</a:t>
            </a:r>
            <a:endParaRPr lang="en-US" dirty="0"/>
          </a:p>
        </p:txBody>
      </p:sp>
      <p:sp>
        <p:nvSpPr>
          <p:cNvPr id="5" name="Slide Number Placeholder 4"/>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79403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2F6F6-EF02-45FE-80FA-6DD2B5AB9AA6}" type="datetime1">
              <a:rPr lang="en-US" smtClean="0"/>
              <a:t>2/11/2016</a:t>
            </a:fld>
            <a:endParaRPr lang="en-US" dirty="0"/>
          </a:p>
        </p:txBody>
      </p:sp>
      <p:sp>
        <p:nvSpPr>
          <p:cNvPr id="3" name="Footer Placeholder 2"/>
          <p:cNvSpPr>
            <a:spLocks noGrp="1"/>
          </p:cNvSpPr>
          <p:nvPr>
            <p:ph type="ftr" sz="quarter" idx="11"/>
          </p:nvPr>
        </p:nvSpPr>
        <p:spPr/>
        <p:txBody>
          <a:bodyPr/>
          <a:lstStyle/>
          <a:p>
            <a:r>
              <a:rPr lang="en-US" smtClean="0"/>
              <a:t>Texas RHP 16</a:t>
            </a:r>
            <a:endParaRPr lang="en-US" dirty="0"/>
          </a:p>
        </p:txBody>
      </p:sp>
      <p:sp>
        <p:nvSpPr>
          <p:cNvPr id="4" name="Slide Number Placeholder 3"/>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14748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97E07-BAAF-4BB1-ABC6-F1D5EB0738DF}" type="datetime1">
              <a:rPr lang="en-US" smtClean="0"/>
              <a:t>2/11/2016</a:t>
            </a:fld>
            <a:endParaRPr lang="en-US" dirty="0"/>
          </a:p>
        </p:txBody>
      </p:sp>
      <p:sp>
        <p:nvSpPr>
          <p:cNvPr id="6" name="Footer Placeholder 5"/>
          <p:cNvSpPr>
            <a:spLocks noGrp="1"/>
          </p:cNvSpPr>
          <p:nvPr>
            <p:ph type="ftr" sz="quarter" idx="11"/>
          </p:nvPr>
        </p:nvSpPr>
        <p:spPr/>
        <p:txBody>
          <a:bodyPr/>
          <a:lstStyle/>
          <a:p>
            <a:r>
              <a:rPr lang="en-US" smtClean="0"/>
              <a:t>Texas RHP 16</a:t>
            </a:r>
            <a:endParaRPr lang="en-US" dirty="0"/>
          </a:p>
        </p:txBody>
      </p:sp>
      <p:sp>
        <p:nvSpPr>
          <p:cNvPr id="7" name="Slide Number Placeholder 6"/>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29958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093DE-7750-4A89-9D55-A2390F732C56}" type="datetime1">
              <a:rPr lang="en-US" smtClean="0"/>
              <a:t>2/11/2016</a:t>
            </a:fld>
            <a:endParaRPr lang="en-US" dirty="0"/>
          </a:p>
        </p:txBody>
      </p:sp>
      <p:sp>
        <p:nvSpPr>
          <p:cNvPr id="6" name="Footer Placeholder 5"/>
          <p:cNvSpPr>
            <a:spLocks noGrp="1"/>
          </p:cNvSpPr>
          <p:nvPr>
            <p:ph type="ftr" sz="quarter" idx="11"/>
          </p:nvPr>
        </p:nvSpPr>
        <p:spPr/>
        <p:txBody>
          <a:bodyPr/>
          <a:lstStyle/>
          <a:p>
            <a:r>
              <a:rPr lang="en-US" smtClean="0"/>
              <a:t>Texas RHP 16</a:t>
            </a:r>
            <a:endParaRPr lang="en-US" dirty="0"/>
          </a:p>
        </p:txBody>
      </p:sp>
      <p:sp>
        <p:nvSpPr>
          <p:cNvPr id="7" name="Slide Number Placeholder 6"/>
          <p:cNvSpPr>
            <a:spLocks noGrp="1"/>
          </p:cNvSpPr>
          <p:nvPr>
            <p:ph type="sldNum" sz="quarter" idx="12"/>
          </p:nvPr>
        </p:nvSpPr>
        <p:spPr/>
        <p:txBody>
          <a:bodyPr/>
          <a:lstStyle/>
          <a:p>
            <a:fld id="{1B0F571D-B05D-4945-97F9-E3840138BC22}" type="slidenum">
              <a:rPr lang="en-US" smtClean="0"/>
              <a:t>‹#›</a:t>
            </a:fld>
            <a:endParaRPr lang="en-US" dirty="0"/>
          </a:p>
        </p:txBody>
      </p:sp>
    </p:spTree>
    <p:extLst>
      <p:ext uri="{BB962C8B-B14F-4D97-AF65-F5344CB8AC3E}">
        <p14:creationId xmlns:p14="http://schemas.microsoft.com/office/powerpoint/2010/main" val="407995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095305-F87C-418A-B933-F06AB6BC136C}" type="datetime1">
              <a:rPr lang="en-US" smtClean="0"/>
              <a:t>2/11/2016</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Texas RHP 16</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0F571D-B05D-4945-97F9-E3840138BC22}" type="slidenum">
              <a:rPr lang="en-US" smtClean="0"/>
              <a:t>‹#›</a:t>
            </a:fld>
            <a:endParaRPr lang="en-US" dirty="0"/>
          </a:p>
        </p:txBody>
      </p:sp>
    </p:spTree>
    <p:extLst>
      <p:ext uri="{BB962C8B-B14F-4D97-AF65-F5344CB8AC3E}">
        <p14:creationId xmlns:p14="http://schemas.microsoft.com/office/powerpoint/2010/main" val="309497355"/>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k.lee@cmhos.org" TargetMode="External"/><Relationship Id="rId2" Type="http://schemas.openxmlformats.org/officeDocument/2006/relationships/hyperlink" Target="mailto:colesims@phn-wac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Regional Health Partnership 16</a:t>
            </a:r>
            <a:br>
              <a:rPr lang="en-US" dirty="0" smtClean="0"/>
            </a:br>
            <a:r>
              <a:rPr lang="en-US" dirty="0" smtClean="0"/>
              <a:t>	</a:t>
            </a:r>
            <a:endParaRPr lang="en-US" dirty="0"/>
          </a:p>
        </p:txBody>
      </p:sp>
      <p:sp>
        <p:nvSpPr>
          <p:cNvPr id="5" name="Subtitle 4"/>
          <p:cNvSpPr>
            <a:spLocks noGrp="1"/>
          </p:cNvSpPr>
          <p:nvPr>
            <p:ph type="subTitle" idx="1"/>
          </p:nvPr>
        </p:nvSpPr>
        <p:spPr>
          <a:xfrm>
            <a:off x="2924237" y="4420955"/>
            <a:ext cx="5762563" cy="1364531"/>
          </a:xfrm>
        </p:spPr>
        <p:txBody>
          <a:bodyPr>
            <a:normAutofit/>
          </a:bodyPr>
          <a:lstStyle/>
          <a:p>
            <a:r>
              <a:rPr lang="en-US" sz="2400" b="1" dirty="0" err="1" smtClean="0"/>
              <a:t>Telepsychiatry</a:t>
            </a:r>
            <a:r>
              <a:rPr lang="en-US" sz="2400" b="1" dirty="0" smtClean="0"/>
              <a:t> </a:t>
            </a:r>
            <a:r>
              <a:rPr lang="en-US" sz="2400" b="1" dirty="0" smtClean="0"/>
              <a:t>in the Emergency Room</a:t>
            </a:r>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52400"/>
            <a:ext cx="1333500" cy="1257300"/>
          </a:xfrm>
          <a:prstGeom prst="rect">
            <a:avLst/>
          </a:prstGeom>
        </p:spPr>
      </p:pic>
      <p:sp>
        <p:nvSpPr>
          <p:cNvPr id="3" name="Footer Placeholder 2"/>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110591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Category 3 Reporting</a:t>
            </a:r>
          </a:p>
          <a:p>
            <a:r>
              <a:rPr lang="en-US" dirty="0" smtClean="0"/>
              <a:t>Patient Disposition – Transportation</a:t>
            </a:r>
          </a:p>
          <a:p>
            <a:r>
              <a:rPr lang="en-US" dirty="0" smtClean="0"/>
              <a:t>Technology </a:t>
            </a:r>
          </a:p>
          <a:p>
            <a:r>
              <a:rPr lang="en-US" dirty="0" smtClean="0"/>
              <a:t>Physician Credentialing</a:t>
            </a:r>
          </a:p>
          <a:p>
            <a:r>
              <a:rPr lang="en-US" dirty="0" smtClean="0"/>
              <a:t>Inpatient Bed Availability</a:t>
            </a:r>
          </a:p>
          <a:p>
            <a:r>
              <a:rPr lang="en-US" dirty="0" smtClean="0"/>
              <a:t>Communication</a:t>
            </a:r>
          </a:p>
          <a:p>
            <a:r>
              <a:rPr lang="en-US" dirty="0" smtClean="0"/>
              <a:t>Physician Buy-in</a:t>
            </a:r>
          </a:p>
          <a:p>
            <a:r>
              <a:rPr lang="en-US" dirty="0" smtClean="0"/>
              <a:t>Staff Buy-in</a:t>
            </a:r>
          </a:p>
          <a:p>
            <a:r>
              <a:rPr lang="en-US" dirty="0" smtClean="0"/>
              <a:t>Meeting the needs of a diverse group of providers.</a:t>
            </a:r>
            <a:endParaRPr lang="en-US" dirty="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271562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Physician and staff buy-in was needed to ensure positive change.</a:t>
            </a:r>
          </a:p>
          <a:p>
            <a:r>
              <a:rPr lang="en-US" dirty="0" smtClean="0"/>
              <a:t>Telepsych services can be provided in locations other than emergency departments.</a:t>
            </a:r>
          </a:p>
          <a:p>
            <a:r>
              <a:rPr lang="en-US" dirty="0" smtClean="0"/>
              <a:t>Behavioral health needs were greater than anticipated.</a:t>
            </a:r>
          </a:p>
          <a:p>
            <a:r>
              <a:rPr lang="en-US" dirty="0" smtClean="0"/>
              <a:t>Favorable results in DY3, DY4, and into DY5.</a:t>
            </a:r>
          </a:p>
          <a:p>
            <a:endParaRPr lang="en-US" dirty="0" smtClean="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152461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Expansion of the project into other specialties.</a:t>
            </a:r>
          </a:p>
          <a:p>
            <a:r>
              <a:rPr lang="en-US" dirty="0" smtClean="0"/>
              <a:t>Improving  transportation between facilities.</a:t>
            </a:r>
          </a:p>
          <a:p>
            <a:r>
              <a:rPr lang="en-US" dirty="0" smtClean="0"/>
              <a:t>Looking at the spectrum of mental health.  </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60239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743200"/>
            <a:ext cx="6686549" cy="1247650"/>
          </a:xfrm>
        </p:spPr>
        <p:txBody>
          <a:bodyPr>
            <a:normAutofit/>
          </a:bodyPr>
          <a:lstStyle/>
          <a:p>
            <a:pPr algn="ctr"/>
            <a:r>
              <a:rPr lang="en-US" sz="3600" b="1" dirty="0"/>
              <a:t>Coryell Memorial </a:t>
            </a:r>
            <a:r>
              <a:rPr lang="en-US" sz="3600" b="1" dirty="0" smtClean="0"/>
              <a:t/>
            </a:r>
            <a:br>
              <a:rPr lang="en-US" sz="3600" b="1" dirty="0" smtClean="0"/>
            </a:br>
            <a:r>
              <a:rPr lang="en-US" sz="3600" b="1" dirty="0" smtClean="0"/>
              <a:t>Healthcare </a:t>
            </a:r>
            <a:r>
              <a:rPr lang="en-US" sz="3600" b="1" dirty="0"/>
              <a:t>System</a:t>
            </a:r>
          </a:p>
        </p:txBody>
      </p:sp>
      <p:sp>
        <p:nvSpPr>
          <p:cNvPr id="3" name="Subtitle 2"/>
          <p:cNvSpPr>
            <a:spLocks noGrp="1"/>
          </p:cNvSpPr>
          <p:nvPr>
            <p:ph type="subTitle" idx="1"/>
          </p:nvPr>
        </p:nvSpPr>
        <p:spPr/>
        <p:txBody>
          <a:bodyPr>
            <a:normAutofit/>
          </a:bodyPr>
          <a:lstStyle/>
          <a:p>
            <a:pPr algn="ctr"/>
            <a:endParaRPr lang="en-US" sz="3000" b="1" dirty="0">
              <a:solidFill>
                <a:schemeClr val="bg2">
                  <a:lumMod val="25000"/>
                </a:schemeClr>
              </a:solidFill>
            </a:endParaRPr>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32247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Coryell Memorial Healthcare System</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1950" dirty="0"/>
              <a:t>Local non-profit governmental entity, Coryell County Memorial Hospital Authority (dba CMHS)</a:t>
            </a:r>
          </a:p>
          <a:p>
            <a:pPr>
              <a:buFont typeface="Wingdings" panose="05000000000000000000" pitchFamily="2" charset="2"/>
              <a:buChar char="Ø"/>
            </a:pPr>
            <a:r>
              <a:rPr lang="en-US" sz="1950" dirty="0"/>
              <a:t>Located in Gatesville, Texas, population 15,872</a:t>
            </a:r>
          </a:p>
          <a:p>
            <a:pPr>
              <a:buFont typeface="Wingdings" panose="05000000000000000000" pitchFamily="2" charset="2"/>
              <a:buChar char="Ø"/>
            </a:pPr>
            <a:r>
              <a:rPr lang="en-US" sz="1950" dirty="0"/>
              <a:t>Centrally located in Coryell County, Texas</a:t>
            </a:r>
          </a:p>
          <a:p>
            <a:pPr>
              <a:buFont typeface="Wingdings" panose="05000000000000000000" pitchFamily="2" charset="2"/>
              <a:buChar char="Ø"/>
            </a:pPr>
            <a:r>
              <a:rPr lang="en-US" sz="1950" dirty="0"/>
              <a:t>Population of Coryell County: 75,388 (as of 2010)</a:t>
            </a:r>
          </a:p>
          <a:p>
            <a:pPr>
              <a:buFont typeface="Wingdings" panose="05000000000000000000" pitchFamily="2" charset="2"/>
              <a:buChar char="Ø"/>
            </a:pPr>
            <a:r>
              <a:rPr lang="en-US" sz="1950" dirty="0"/>
              <a:t>Considered a health professional shortage area (HPSA)</a:t>
            </a:r>
          </a:p>
          <a:p>
            <a:pPr>
              <a:buFont typeface="Wingdings" panose="05000000000000000000" pitchFamily="2" charset="2"/>
              <a:buChar char="Ø"/>
            </a:pPr>
            <a:r>
              <a:rPr lang="en-US" sz="1950" dirty="0"/>
              <a:t>Political subdivision in Texas within Coryell County</a:t>
            </a:r>
          </a:p>
          <a:p>
            <a:pPr>
              <a:buFont typeface="Wingdings" panose="05000000000000000000" pitchFamily="2" charset="2"/>
              <a:buChar char="Ø"/>
            </a:pPr>
            <a:r>
              <a:rPr lang="en-US" sz="1950" dirty="0"/>
              <a:t>NO TAXING ABILITY</a:t>
            </a:r>
          </a:p>
          <a:p>
            <a:pPr>
              <a:buFont typeface="Wingdings" panose="05000000000000000000" pitchFamily="2" charset="2"/>
              <a:buChar char="Ø"/>
            </a:pPr>
            <a:r>
              <a:rPr lang="en-US" sz="2100" dirty="0"/>
              <a:t>Nine Board members as established by bonded debt instruments</a:t>
            </a:r>
          </a:p>
          <a:p>
            <a:pPr>
              <a:buFont typeface="Wingdings" panose="05000000000000000000" pitchFamily="2" charset="2"/>
              <a:buChar char="Ø"/>
            </a:pPr>
            <a:endParaRPr lang="en-US" sz="1950" dirty="0"/>
          </a:p>
          <a:p>
            <a:pPr marL="0" indent="0">
              <a:buNone/>
            </a:pPr>
            <a:endParaRPr lang="en-US" sz="2100" dirty="0"/>
          </a:p>
        </p:txBody>
      </p:sp>
      <p:sp>
        <p:nvSpPr>
          <p:cNvPr id="6" name="Footer Placeholder 5"/>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225342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Coryell County?</a:t>
            </a:r>
            <a:endParaRPr lang="en-US" dirty="0"/>
          </a:p>
        </p:txBody>
      </p:sp>
      <p:sp>
        <p:nvSpPr>
          <p:cNvPr id="5" name="Footer Placeholder 4"/>
          <p:cNvSpPr>
            <a:spLocks noGrp="1"/>
          </p:cNvSpPr>
          <p:nvPr>
            <p:ph type="ftr" sz="quarter" idx="11"/>
          </p:nvPr>
        </p:nvSpPr>
        <p:spPr/>
        <p:txBody>
          <a:bodyPr/>
          <a:lstStyle/>
          <a:p>
            <a:r>
              <a:rPr lang="en-US" smtClean="0"/>
              <a:t>Texas RHP 16</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266" y="2187702"/>
            <a:ext cx="3559302" cy="3406274"/>
          </a:xfrm>
          <a:prstGeom prst="rect">
            <a:avLst/>
          </a:prstGeom>
        </p:spPr>
      </p:pic>
      <p:sp>
        <p:nvSpPr>
          <p:cNvPr id="8" name="Rectangle 7"/>
          <p:cNvSpPr/>
          <p:nvPr/>
        </p:nvSpPr>
        <p:spPr>
          <a:xfrm>
            <a:off x="6432805" y="2530602"/>
            <a:ext cx="1121234" cy="329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125 Miles from Dallas/Ft Worth</a:t>
            </a:r>
          </a:p>
        </p:txBody>
      </p:sp>
      <p:cxnSp>
        <p:nvCxnSpPr>
          <p:cNvPr id="10" name="Straight Arrow Connector 9"/>
          <p:cNvCxnSpPr/>
          <p:nvPr/>
        </p:nvCxnSpPr>
        <p:spPr>
          <a:xfrm flipH="1">
            <a:off x="5884164" y="2859786"/>
            <a:ext cx="898398"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56249" y="4539996"/>
            <a:ext cx="997790" cy="301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96 Miles from Austin</a:t>
            </a:r>
          </a:p>
        </p:txBody>
      </p:sp>
      <p:cxnSp>
        <p:nvCxnSpPr>
          <p:cNvPr id="13" name="Straight Arrow Connector 12"/>
          <p:cNvCxnSpPr/>
          <p:nvPr/>
        </p:nvCxnSpPr>
        <p:spPr>
          <a:xfrm flipH="1" flipV="1">
            <a:off x="5698998" y="4176522"/>
            <a:ext cx="809244" cy="466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17437" y="3661642"/>
            <a:ext cx="1121234" cy="329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211 Miles from Houston</a:t>
            </a:r>
          </a:p>
        </p:txBody>
      </p:sp>
      <p:cxnSp>
        <p:nvCxnSpPr>
          <p:cNvPr id="16" name="Straight Arrow Connector 15"/>
          <p:cNvCxnSpPr/>
          <p:nvPr/>
        </p:nvCxnSpPr>
        <p:spPr>
          <a:xfrm flipH="1">
            <a:off x="6333363" y="3890838"/>
            <a:ext cx="660058" cy="409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79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Coryell Memorial Healthcare System</a:t>
            </a:r>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sz="1800" dirty="0"/>
              <a:t>Ethnicity: 61.4% Anglo, 16.6% Hispanic, 16.8% Black, 5.2% Other </a:t>
            </a:r>
          </a:p>
          <a:p>
            <a:pPr lvl="0">
              <a:buFont typeface="Wingdings" panose="05000000000000000000" pitchFamily="2" charset="2"/>
              <a:buChar char="Ø"/>
            </a:pPr>
            <a:r>
              <a:rPr lang="en-US" sz="1800" dirty="0"/>
              <a:t>25% uninsured residents of Coryell County</a:t>
            </a:r>
          </a:p>
          <a:p>
            <a:pPr lvl="0">
              <a:buFont typeface="Wingdings" panose="05000000000000000000" pitchFamily="2" charset="2"/>
              <a:buChar char="Ø"/>
            </a:pPr>
            <a:r>
              <a:rPr lang="en-US" sz="1800" dirty="0"/>
              <a:t>5,400 enrolled in elderly or disabled Medicare</a:t>
            </a:r>
          </a:p>
          <a:p>
            <a:pPr lvl="0">
              <a:buFont typeface="Wingdings" panose="05000000000000000000" pitchFamily="2" charset="2"/>
              <a:buChar char="Ø"/>
            </a:pPr>
            <a:r>
              <a:rPr lang="en-US" sz="1800" dirty="0"/>
              <a:t>6,000 enrolled in Medicaid</a:t>
            </a:r>
          </a:p>
          <a:p>
            <a:pPr lvl="0">
              <a:buFont typeface="Wingdings" panose="05000000000000000000" pitchFamily="2" charset="2"/>
              <a:buChar char="Ø"/>
            </a:pPr>
            <a:r>
              <a:rPr lang="en-US" sz="1800" dirty="0"/>
              <a:t>56% of residents are between the ages of 15-44.  </a:t>
            </a:r>
          </a:p>
          <a:p>
            <a:pPr lvl="0">
              <a:buFont typeface="Wingdings" panose="05000000000000000000" pitchFamily="2" charset="2"/>
              <a:buChar char="Ø"/>
            </a:pPr>
            <a:r>
              <a:rPr lang="en-US" sz="1800" dirty="0"/>
              <a:t>33.8% living below the poverty level.</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414939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Healthcare System</a:t>
            </a:r>
          </a:p>
        </p:txBody>
      </p:sp>
      <p:sp>
        <p:nvSpPr>
          <p:cNvPr id="3" name="Content Placeholder 2"/>
          <p:cNvSpPr>
            <a:spLocks noGrp="1"/>
          </p:cNvSpPr>
          <p:nvPr>
            <p:ph idx="1"/>
          </p:nvPr>
        </p:nvSpPr>
        <p:spPr>
          <a:xfrm>
            <a:off x="1871043" y="2016252"/>
            <a:ext cx="6400800" cy="3545587"/>
          </a:xfrm>
        </p:spPr>
        <p:txBody>
          <a:bodyPr>
            <a:normAutofit fontScale="77500" lnSpcReduction="20000"/>
          </a:bodyPr>
          <a:lstStyle/>
          <a:p>
            <a:endParaRPr lang="en-US" dirty="0" smtClean="0"/>
          </a:p>
          <a:p>
            <a:r>
              <a:rPr lang="en-US" sz="1950" dirty="0"/>
              <a:t>25-Bed Critical Access Hospital (Acute Care and ICU)</a:t>
            </a:r>
          </a:p>
          <a:p>
            <a:r>
              <a:rPr lang="en-US" sz="1950" dirty="0"/>
              <a:t>Primary Care Clinic: Family Medicine and Internal Medicine </a:t>
            </a:r>
          </a:p>
          <a:p>
            <a:r>
              <a:rPr lang="en-US" sz="1950" dirty="0"/>
              <a:t>Specialty Care Clinic:</a:t>
            </a:r>
          </a:p>
          <a:p>
            <a:pPr marL="771525" lvl="1" indent="-428625">
              <a:buFont typeface="+mj-lt"/>
              <a:buAutoNum type="romanLcPeriod"/>
            </a:pPr>
            <a:r>
              <a:rPr lang="en-US" sz="1950" dirty="0"/>
              <a:t>Local Group Practice:  </a:t>
            </a:r>
            <a:r>
              <a:rPr lang="en-US" sz="1950" i="1" dirty="0"/>
              <a:t>Nephrology, Orthopedic Surgery, General Surgery, Podiatry, Psychology</a:t>
            </a:r>
          </a:p>
          <a:p>
            <a:pPr marL="771525" lvl="1" indent="-428625">
              <a:buFont typeface="+mj-lt"/>
              <a:buAutoNum type="romanLcPeriod"/>
            </a:pPr>
            <a:r>
              <a:rPr lang="en-US" sz="1950" dirty="0"/>
              <a:t>Independent Contracted Services: </a:t>
            </a:r>
            <a:r>
              <a:rPr lang="en-US" sz="1950" i="1" dirty="0"/>
              <a:t>General Surgery, Allergy/Asthma, Ophthalmology, Oncology, Pulmonology, Pain Management, Urology</a:t>
            </a:r>
          </a:p>
          <a:p>
            <a:r>
              <a:rPr lang="en-US" sz="1950" dirty="0"/>
              <a:t>Residential Care on Campus: </a:t>
            </a:r>
          </a:p>
          <a:p>
            <a:pPr marL="771525" lvl="1" indent="-428625">
              <a:buFont typeface="+mj-lt"/>
              <a:buAutoNum type="romanLcPeriod"/>
            </a:pPr>
            <a:r>
              <a:rPr lang="en-US" sz="1950" dirty="0"/>
              <a:t>90 bed skilled nursing facility (The Meadows)</a:t>
            </a:r>
          </a:p>
          <a:p>
            <a:pPr marL="771525" lvl="1" indent="-428625">
              <a:buFont typeface="+mj-lt"/>
              <a:buAutoNum type="romanLcPeriod"/>
            </a:pPr>
            <a:r>
              <a:rPr lang="en-US" sz="1950" dirty="0"/>
              <a:t>22 Independent residential apartments (The Oaks)</a:t>
            </a:r>
          </a:p>
          <a:p>
            <a:pPr marL="771525" lvl="1" indent="-428625">
              <a:buFont typeface="+mj-lt"/>
              <a:buAutoNum type="romanLcPeriod"/>
            </a:pPr>
            <a:r>
              <a:rPr lang="en-US" sz="1950" dirty="0"/>
              <a:t>The Welcome Program, a unique private pay assisted living program</a:t>
            </a:r>
          </a:p>
        </p:txBody>
      </p:sp>
      <p:sp>
        <p:nvSpPr>
          <p:cNvPr id="6" name="Footer Placeholder 5"/>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312594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Healthcare </a:t>
            </a:r>
            <a:r>
              <a:rPr lang="en-US" dirty="0" smtClean="0"/>
              <a:t>System, continued</a:t>
            </a:r>
            <a:endParaRPr lang="en-US" dirty="0"/>
          </a:p>
        </p:txBody>
      </p:sp>
      <p:sp>
        <p:nvSpPr>
          <p:cNvPr id="3" name="Content Placeholder 2"/>
          <p:cNvSpPr>
            <a:spLocks noGrp="1"/>
          </p:cNvSpPr>
          <p:nvPr>
            <p:ph idx="1"/>
          </p:nvPr>
        </p:nvSpPr>
        <p:spPr>
          <a:xfrm>
            <a:off x="1941909" y="2457450"/>
            <a:ext cx="6686550" cy="3409950"/>
          </a:xfrm>
        </p:spPr>
        <p:txBody>
          <a:bodyPr>
            <a:normAutofit/>
          </a:bodyPr>
          <a:lstStyle/>
          <a:p>
            <a:pPr>
              <a:buFont typeface="Wingdings" panose="05000000000000000000" pitchFamily="2" charset="2"/>
              <a:buChar char="§"/>
            </a:pPr>
            <a:r>
              <a:rPr lang="en-US" sz="1200" dirty="0"/>
              <a:t>Hospitalist Program</a:t>
            </a:r>
          </a:p>
          <a:p>
            <a:pPr>
              <a:buFont typeface="Wingdings" panose="05000000000000000000" pitchFamily="2" charset="2"/>
              <a:buChar char="§"/>
            </a:pPr>
            <a:r>
              <a:rPr lang="en-US" sz="1200" dirty="0"/>
              <a:t>Comprehensive Diagnostic Lab and Radiology </a:t>
            </a:r>
          </a:p>
          <a:p>
            <a:pPr>
              <a:buFont typeface="Wingdings" panose="05000000000000000000" pitchFamily="2" charset="2"/>
              <a:buChar char="§"/>
            </a:pPr>
            <a:r>
              <a:rPr lang="en-US" sz="1200" dirty="0"/>
              <a:t>Inpatient and Outpatient Rehab Services</a:t>
            </a:r>
          </a:p>
          <a:p>
            <a:pPr>
              <a:buFont typeface="Wingdings" panose="05000000000000000000" pitchFamily="2" charset="2"/>
              <a:buChar char="§"/>
            </a:pPr>
            <a:r>
              <a:rPr lang="en-US" sz="1200" dirty="0"/>
              <a:t>Sleep Medicine</a:t>
            </a:r>
          </a:p>
          <a:p>
            <a:pPr>
              <a:buFont typeface="Wingdings" panose="05000000000000000000" pitchFamily="2" charset="2"/>
              <a:buChar char="§"/>
            </a:pPr>
            <a:r>
              <a:rPr lang="en-US" sz="1200" dirty="0"/>
              <a:t>Outpatient Dialysis</a:t>
            </a:r>
          </a:p>
          <a:p>
            <a:pPr>
              <a:buFont typeface="Wingdings" panose="05000000000000000000" pitchFamily="2" charset="2"/>
              <a:buChar char="§"/>
            </a:pPr>
            <a:r>
              <a:rPr lang="en-US" sz="1200" dirty="0"/>
              <a:t>Advanced Wound Care</a:t>
            </a:r>
          </a:p>
          <a:p>
            <a:pPr>
              <a:buFont typeface="Wingdings" panose="05000000000000000000" pitchFamily="2" charset="2"/>
              <a:buChar char="§"/>
            </a:pPr>
            <a:r>
              <a:rPr lang="en-US" sz="1200" dirty="0"/>
              <a:t>Coryell EMS</a:t>
            </a:r>
          </a:p>
          <a:p>
            <a:pPr>
              <a:lnSpc>
                <a:spcPct val="150000"/>
              </a:lnSpc>
              <a:buFont typeface="Wingdings" panose="05000000000000000000" pitchFamily="2" charset="2"/>
              <a:buChar char="§"/>
            </a:pPr>
            <a:r>
              <a:rPr lang="en-US" sz="1200" dirty="0"/>
              <a:t>Level IV Trauma Center (ER physicians are employed by Coryell Memorial Hospital)</a:t>
            </a:r>
          </a:p>
          <a:p>
            <a:pPr>
              <a:buFont typeface="Wingdings" panose="05000000000000000000" pitchFamily="2" charset="2"/>
              <a:buChar char="§"/>
            </a:pPr>
            <a:r>
              <a:rPr lang="en-US" sz="1200" dirty="0" smtClean="0"/>
              <a:t>Anchor </a:t>
            </a:r>
            <a:r>
              <a:rPr lang="en-US" sz="1200" dirty="0"/>
              <a:t>entity for RHP 16 of the 1115 Medicaid Waiver</a:t>
            </a:r>
          </a:p>
        </p:txBody>
      </p:sp>
      <p:sp>
        <p:nvSpPr>
          <p:cNvPr id="5" name="Footer Placeholder 4"/>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368394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Telepsychiatry</a:t>
            </a:r>
            <a:r>
              <a:rPr lang="en-US" dirty="0" smtClean="0"/>
              <a:t> Project</a:t>
            </a:r>
            <a:endParaRPr lang="en-US" dirty="0"/>
          </a:p>
        </p:txBody>
      </p:sp>
      <p:sp>
        <p:nvSpPr>
          <p:cNvPr id="3" name="Content Placeholder 2"/>
          <p:cNvSpPr>
            <a:spLocks noGrp="1"/>
          </p:cNvSpPr>
          <p:nvPr>
            <p:ph idx="1"/>
          </p:nvPr>
        </p:nvSpPr>
        <p:spPr>
          <a:xfrm>
            <a:off x="1941909" y="2286000"/>
            <a:ext cx="6686550" cy="3581400"/>
          </a:xfrm>
        </p:spPr>
        <p:txBody>
          <a:bodyPr>
            <a:normAutofit fontScale="70000" lnSpcReduction="20000"/>
          </a:bodyPr>
          <a:lstStyle/>
          <a:p>
            <a:pPr algn="just"/>
            <a:r>
              <a:rPr lang="en-US" dirty="0" smtClean="0"/>
              <a:t>Project was designed and approved internally by the medical and administrative staff; planning also carried out together with other rural providers</a:t>
            </a:r>
          </a:p>
          <a:p>
            <a:pPr algn="just"/>
            <a:r>
              <a:rPr lang="en-US" dirty="0" smtClean="0"/>
              <a:t>Each participating rural hospital in the region is provided the equipment by Providence Healthcare Network who also negotiates the contract with psychiatry groups and facilitates learning </a:t>
            </a:r>
            <a:r>
              <a:rPr lang="en-US" dirty="0" err="1" smtClean="0"/>
              <a:t>collaboratives</a:t>
            </a:r>
            <a:r>
              <a:rPr lang="en-US" dirty="0" smtClean="0"/>
              <a:t> throughout the year.</a:t>
            </a:r>
          </a:p>
          <a:p>
            <a:pPr algn="just"/>
            <a:r>
              <a:rPr lang="en-US" dirty="0" smtClean="0"/>
              <a:t>Coryell Memorial is also exploring options to expand the program</a:t>
            </a:r>
          </a:p>
          <a:p>
            <a:pPr algn="just"/>
            <a:r>
              <a:rPr lang="en-US" dirty="0" smtClean="0"/>
              <a:t>Staff in the ER at Coryell Memorial are provided training with regards to policies and procedures related to </a:t>
            </a:r>
            <a:r>
              <a:rPr lang="en-US" dirty="0" err="1" smtClean="0"/>
              <a:t>TelePsychiatry</a:t>
            </a:r>
            <a:r>
              <a:rPr lang="en-US" dirty="0" smtClean="0"/>
              <a:t>.</a:t>
            </a:r>
          </a:p>
          <a:p>
            <a:pPr algn="just"/>
            <a:r>
              <a:rPr lang="en-US" dirty="0" smtClean="0"/>
              <a:t>One part-time nurse is responsible for coordinating the referrals from the hospital, clinic and residential areas of the healthcare system to provide the service to patients other than those seen in the ER.</a:t>
            </a:r>
          </a:p>
        </p:txBody>
      </p:sp>
      <p:sp>
        <p:nvSpPr>
          <p:cNvPr id="6" name="Footer Placeholder 5"/>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226977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t>
            </a:r>
            <a:r>
              <a:rPr lang="en-US" dirty="0" err="1" smtClean="0"/>
              <a:t>Telepsychiatry</a:t>
            </a:r>
            <a:r>
              <a:rPr lang="en-US" dirty="0" smtClean="0"/>
              <a:t> Project</a:t>
            </a:r>
            <a:endParaRPr lang="en-US" dirty="0"/>
          </a:p>
        </p:txBody>
      </p:sp>
      <p:sp>
        <p:nvSpPr>
          <p:cNvPr id="3" name="Content Placeholder 2"/>
          <p:cNvSpPr>
            <a:spLocks noGrp="1"/>
          </p:cNvSpPr>
          <p:nvPr>
            <p:ph idx="1"/>
          </p:nvPr>
        </p:nvSpPr>
        <p:spPr>
          <a:xfrm>
            <a:off x="982133" y="2444497"/>
            <a:ext cx="7704667" cy="3332816"/>
          </a:xfrm>
        </p:spPr>
        <p:txBody>
          <a:bodyPr>
            <a:normAutofit fontScale="70000" lnSpcReduction="20000"/>
          </a:bodyPr>
          <a:lstStyle/>
          <a:p>
            <a:r>
              <a:rPr lang="en-US" dirty="0" smtClean="0"/>
              <a:t>RHP 16 had mutual desire to include all providers in regional projects</a:t>
            </a:r>
          </a:p>
          <a:p>
            <a:r>
              <a:rPr lang="en-US" dirty="0" smtClean="0"/>
              <a:t>Private, urban hospitals in RHP 16 were interested in partnerships that would benefit urban and rural providers</a:t>
            </a:r>
          </a:p>
          <a:p>
            <a:r>
              <a:rPr lang="en-US" dirty="0" smtClean="0"/>
              <a:t>Mental health providers and access to care for mental health is lacking in RHP 16</a:t>
            </a:r>
          </a:p>
          <a:p>
            <a:r>
              <a:rPr lang="en-US" dirty="0" smtClean="0"/>
              <a:t>Providence Healthcare Network recognized the need for mental health and presented a project that would benefit all providers in RHP 16</a:t>
            </a:r>
          </a:p>
          <a:p>
            <a:r>
              <a:rPr lang="en-US" dirty="0" smtClean="0"/>
              <a:t>IGT is supported by 3 public entities (all rural hospitals) in RHP 16.</a:t>
            </a:r>
          </a:p>
          <a:p>
            <a:r>
              <a:rPr lang="en-US" dirty="0" smtClean="0"/>
              <a:t>Each rural provider has their own </a:t>
            </a:r>
            <a:r>
              <a:rPr lang="en-US" dirty="0" err="1" smtClean="0"/>
              <a:t>Telepsychiatry</a:t>
            </a:r>
            <a:r>
              <a:rPr lang="en-US" dirty="0" smtClean="0"/>
              <a:t> project in addition to Providence Healthcare Network</a:t>
            </a:r>
          </a:p>
          <a:p>
            <a:r>
              <a:rPr lang="en-US" dirty="0" smtClean="0"/>
              <a:t>Each project is unique to the area being served and </a:t>
            </a:r>
            <a:r>
              <a:rPr lang="en-US" dirty="0"/>
              <a:t>C</a:t>
            </a:r>
            <a:r>
              <a:rPr lang="en-US" dirty="0" smtClean="0"/>
              <a:t>ategory 3 outcome selections are not always identical</a:t>
            </a:r>
            <a:endParaRPr lang="en-US" dirty="0"/>
          </a:p>
        </p:txBody>
      </p:sp>
      <p:sp>
        <p:nvSpPr>
          <p:cNvPr id="4" name="Footer Placeholder 3"/>
          <p:cNvSpPr>
            <a:spLocks noGrp="1"/>
          </p:cNvSpPr>
          <p:nvPr>
            <p:ph type="ftr" sz="quarter" idx="11"/>
          </p:nvPr>
        </p:nvSpPr>
        <p:spPr>
          <a:xfrm>
            <a:off x="1981200" y="6172200"/>
            <a:ext cx="5314517" cy="365125"/>
          </a:xfrm>
        </p:spPr>
        <p:txBody>
          <a:bodyPr/>
          <a:lstStyle/>
          <a:p>
            <a:r>
              <a:rPr lang="en-US" smtClean="0"/>
              <a:t>Texas RHP 16</a:t>
            </a:r>
            <a:endParaRPr lang="en-US" dirty="0"/>
          </a:p>
        </p:txBody>
      </p:sp>
    </p:spTree>
    <p:extLst>
      <p:ext uri="{BB962C8B-B14F-4D97-AF65-F5344CB8AC3E}">
        <p14:creationId xmlns:p14="http://schemas.microsoft.com/office/powerpoint/2010/main" val="407267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Accomplishments/ Milestones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Our goal is to achieve more than 250 encounters in the ER, clinic, hospital and nursing home by September 30, 2015, and another 260 by September 30, 2016.</a:t>
            </a:r>
          </a:p>
          <a:p>
            <a:pPr algn="just"/>
            <a:r>
              <a:rPr lang="en-US" dirty="0" smtClean="0"/>
              <a:t>All of these patients would not have received a local psychiatric consult prior to the implementation of the program.</a:t>
            </a:r>
          </a:p>
          <a:p>
            <a:pPr algn="just"/>
            <a:r>
              <a:rPr lang="en-US" dirty="0" smtClean="0"/>
              <a:t>Reduced number of patients in the ER with mental health diagnosis as these patients are being seen in the clinic (Category 3 outcome measure for the 1115 Waiver program)</a:t>
            </a:r>
          </a:p>
          <a:p>
            <a:pPr algn="just"/>
            <a:r>
              <a:rPr lang="en-US" dirty="0" smtClean="0"/>
              <a:t>As a result of the </a:t>
            </a:r>
            <a:r>
              <a:rPr lang="en-US" dirty="0" err="1" smtClean="0"/>
              <a:t>Telepsychiatry</a:t>
            </a:r>
            <a:r>
              <a:rPr lang="en-US" dirty="0" smtClean="0"/>
              <a:t> program, we were able to justify the addition of a Licensed Psychologist (PhD) who can provide timely follow-up after hospital discharge.</a:t>
            </a:r>
          </a:p>
          <a:p>
            <a:pPr algn="just"/>
            <a:r>
              <a:rPr lang="en-US" dirty="0" smtClean="0"/>
              <a:t>We have seen an improvement in communication between local law enforcement although opportunities still exist to improve timeliness of care.</a:t>
            </a:r>
          </a:p>
        </p:txBody>
      </p:sp>
      <p:sp>
        <p:nvSpPr>
          <p:cNvPr id="6" name="Footer Placeholder 5"/>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124510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Telepsych</a:t>
            </a:r>
            <a:r>
              <a:rPr lang="en-US" dirty="0" smtClean="0"/>
              <a:t> Encounters</a:t>
            </a:r>
            <a:endParaRPr lang="en-US" dirty="0"/>
          </a:p>
        </p:txBody>
      </p:sp>
      <p:sp>
        <p:nvSpPr>
          <p:cNvPr id="6" name="Footer Placeholder 5"/>
          <p:cNvSpPr>
            <a:spLocks noGrp="1"/>
          </p:cNvSpPr>
          <p:nvPr>
            <p:ph type="ftr" sz="quarter" idx="11"/>
          </p:nvPr>
        </p:nvSpPr>
        <p:spPr/>
        <p:txBody>
          <a:bodyPr/>
          <a:lstStyle/>
          <a:p>
            <a:r>
              <a:rPr lang="en-US" smtClean="0"/>
              <a:t>Texas RHP 16</a:t>
            </a:r>
            <a:endParaRPr lang="en-US"/>
          </a:p>
        </p:txBody>
      </p:sp>
      <p:graphicFrame>
        <p:nvGraphicFramePr>
          <p:cNvPr id="10" name="Content Placeholder 9"/>
          <p:cNvGraphicFramePr>
            <a:graphicFrameLocks noGrp="1"/>
          </p:cNvGraphicFramePr>
          <p:nvPr>
            <p:ph sz="half" idx="1"/>
            <p:extLst/>
          </p:nvPr>
        </p:nvGraphicFramePr>
        <p:xfrm>
          <a:off x="1941910" y="2457450"/>
          <a:ext cx="3234928" cy="2833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nvPr>
        </p:nvGraphicFramePr>
        <p:xfrm>
          <a:off x="5393531" y="2451497"/>
          <a:ext cx="3234929" cy="2833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Telepsych</a:t>
            </a:r>
            <a:r>
              <a:rPr lang="en-US" dirty="0" smtClean="0"/>
              <a:t> - Accomplishments</a:t>
            </a:r>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Average cost of ER visit:  $1,500</a:t>
            </a:r>
          </a:p>
          <a:p>
            <a:r>
              <a:rPr lang="en-US" dirty="0" smtClean="0"/>
              <a:t>38 patients were seen in the clinic and not referred to the ER:  Cost Savings approximately $57,000 for ER visits.  This does not include potential cost savings associated with a transfer (transportation) or extended days in the emergency room (waiting for an available bed).</a:t>
            </a:r>
          </a:p>
          <a:p>
            <a:r>
              <a:rPr lang="en-US" dirty="0" smtClean="0"/>
              <a:t>48 patients were discharged from the ER and not transferred to an inpatient facility:  Potential Cost Savings $720,000.  This can vary based on age of the patient, insurance coverage and condition of the patient. </a:t>
            </a:r>
          </a:p>
          <a:p>
            <a:r>
              <a:rPr lang="en-US" dirty="0" smtClean="0"/>
              <a:t>Local mental health deputies with Coryell County (another 1115 Waiver project) are assisting with transfers from the clinic which has greatly reduced wait times for patients who need to be transferred to a mental health facility.</a:t>
            </a:r>
            <a:endParaRPr lang="en-US" dirty="0"/>
          </a:p>
        </p:txBody>
      </p:sp>
      <p:sp>
        <p:nvSpPr>
          <p:cNvPr id="6" name="Footer Placeholder 5"/>
          <p:cNvSpPr>
            <a:spLocks noGrp="1"/>
          </p:cNvSpPr>
          <p:nvPr>
            <p:ph type="ftr" sz="quarter" idx="11"/>
          </p:nvPr>
        </p:nvSpPr>
        <p:spPr/>
        <p:txBody>
          <a:bodyPr/>
          <a:lstStyle/>
          <a:p>
            <a:r>
              <a:rPr lang="en-US" smtClean="0"/>
              <a:t>Texas RHP 16</a:t>
            </a:r>
            <a:endParaRPr lang="en-US"/>
          </a:p>
        </p:txBody>
      </p:sp>
    </p:spTree>
    <p:extLst>
      <p:ext uri="{BB962C8B-B14F-4D97-AF65-F5344CB8AC3E}">
        <p14:creationId xmlns:p14="http://schemas.microsoft.com/office/powerpoint/2010/main" val="322100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12" name="Content Placeholder 11"/>
          <p:cNvSpPr>
            <a:spLocks noGrp="1"/>
          </p:cNvSpPr>
          <p:nvPr>
            <p:ph sz="half" idx="1"/>
          </p:nvPr>
        </p:nvSpPr>
        <p:spPr>
          <a:xfrm>
            <a:off x="982133" y="2057400"/>
            <a:ext cx="3739896" cy="3978274"/>
          </a:xfrm>
        </p:spPr>
        <p:txBody>
          <a:bodyPr>
            <a:normAutofit fontScale="85000" lnSpcReduction="10000"/>
          </a:bodyPr>
          <a:lstStyle/>
          <a:p>
            <a:r>
              <a:rPr lang="en-US" dirty="0" smtClean="0"/>
              <a:t>Some patients may wait several days in the ER before they can be transferred due to lack of available beds for mental health patients in Texas.</a:t>
            </a:r>
          </a:p>
          <a:p>
            <a:r>
              <a:rPr lang="en-US" dirty="0" smtClean="0"/>
              <a:t>Must have dedicated staff for the project in order to maintain accountability and continued growth in the program.</a:t>
            </a:r>
          </a:p>
          <a:p>
            <a:r>
              <a:rPr lang="en-US" dirty="0" smtClean="0"/>
              <a:t>Equipment cost for </a:t>
            </a:r>
            <a:r>
              <a:rPr lang="en-US" dirty="0" err="1" smtClean="0"/>
              <a:t>Telepsychiatry</a:t>
            </a:r>
            <a:r>
              <a:rPr lang="en-US" dirty="0" smtClean="0"/>
              <a:t> is very cost effective although there is a need </a:t>
            </a:r>
            <a:r>
              <a:rPr lang="en-US" dirty="0"/>
              <a:t>to explore </a:t>
            </a:r>
            <a:r>
              <a:rPr lang="en-US" dirty="0" smtClean="0"/>
              <a:t>recent developments </a:t>
            </a:r>
            <a:r>
              <a:rPr lang="en-US" dirty="0"/>
              <a:t>in technology to improve communication tools between patient and provider</a:t>
            </a:r>
            <a:endParaRPr lang="en-US" dirty="0" smtClean="0"/>
          </a:p>
          <a:p>
            <a:endParaRPr lang="en-US" dirty="0"/>
          </a:p>
        </p:txBody>
      </p:sp>
      <p:sp>
        <p:nvSpPr>
          <p:cNvPr id="13" name="Content Placeholder 12"/>
          <p:cNvSpPr>
            <a:spLocks noGrp="1"/>
          </p:cNvSpPr>
          <p:nvPr>
            <p:ph sz="half" idx="2"/>
          </p:nvPr>
        </p:nvSpPr>
        <p:spPr>
          <a:xfrm>
            <a:off x="5028861" y="2414016"/>
            <a:ext cx="3739896" cy="3346824"/>
          </a:xfrm>
        </p:spPr>
        <p:txBody>
          <a:bodyPr>
            <a:normAutofit fontScale="85000" lnSpcReduction="10000"/>
          </a:bodyPr>
          <a:lstStyle/>
          <a:p>
            <a:r>
              <a:rPr lang="en-US" dirty="0" smtClean="0"/>
              <a:t>Potentially use </a:t>
            </a:r>
            <a:r>
              <a:rPr lang="en-US" dirty="0" err="1" smtClean="0"/>
              <a:t>Telepsychiatry</a:t>
            </a:r>
            <a:r>
              <a:rPr lang="en-US" dirty="0" smtClean="0"/>
              <a:t> as a tool to create an integrated primary care clinic with mental health.</a:t>
            </a:r>
          </a:p>
          <a:p>
            <a:r>
              <a:rPr lang="en-US" dirty="0" err="1" smtClean="0"/>
              <a:t>Telepsychiatry</a:t>
            </a:r>
            <a:r>
              <a:rPr lang="en-US" dirty="0" smtClean="0"/>
              <a:t> has opened the door for a discussion about expansion to other specialties.</a:t>
            </a:r>
          </a:p>
          <a:p>
            <a:r>
              <a:rPr lang="en-US" dirty="0" smtClean="0"/>
              <a:t>Credentialing telemedicine providers can be a time consuming and costly process if the group practice is not accredited, especially for rural facilities.</a:t>
            </a:r>
          </a:p>
          <a:p>
            <a:r>
              <a:rPr lang="en-US" dirty="0" smtClean="0"/>
              <a:t>Still </a:t>
            </a:r>
            <a:r>
              <a:rPr lang="en-US" dirty="0"/>
              <a:t>need more time to determine the long term success of the program.</a:t>
            </a:r>
          </a:p>
          <a:p>
            <a:endParaRPr lang="en-US" dirty="0"/>
          </a:p>
        </p:txBody>
      </p:sp>
      <p:sp>
        <p:nvSpPr>
          <p:cNvPr id="16" name="Footer Placeholder 15"/>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266431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Cole Sims – </a:t>
            </a:r>
            <a:r>
              <a:rPr lang="en-US" dirty="0" smtClean="0"/>
              <a:t>Providence Health System</a:t>
            </a:r>
          </a:p>
          <a:p>
            <a:pPr marL="0" indent="0">
              <a:buNone/>
            </a:pPr>
            <a:r>
              <a:rPr lang="en-US" dirty="0"/>
              <a:t>	</a:t>
            </a:r>
            <a:r>
              <a:rPr lang="en-US" dirty="0" smtClean="0"/>
              <a:t> </a:t>
            </a:r>
            <a:r>
              <a:rPr lang="en-US" dirty="0">
                <a:hlinkClick r:id="rId2"/>
              </a:rPr>
              <a:t>cole.sims@phn-waco.org</a:t>
            </a:r>
            <a:r>
              <a:rPr lang="en-US" dirty="0"/>
              <a:t>; 254-751-4554</a:t>
            </a:r>
          </a:p>
          <a:p>
            <a:r>
              <a:rPr lang="en-US" dirty="0" smtClean="0"/>
              <a:t>Kathy Lee – Coryell Memorial Hospital</a:t>
            </a:r>
          </a:p>
          <a:p>
            <a:pPr marL="457200" lvl="1" indent="0">
              <a:buNone/>
            </a:pPr>
            <a:r>
              <a:rPr lang="en-US" sz="2400" dirty="0" smtClean="0">
                <a:hlinkClick r:id="rId3"/>
              </a:rPr>
              <a:t>k.lee@cmhos.org</a:t>
            </a:r>
            <a:r>
              <a:rPr lang="en-US" sz="2400" dirty="0" smtClean="0"/>
              <a:t>; 254-248-6364</a:t>
            </a:r>
            <a:endParaRPr lang="en-US" sz="2400" dirty="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147542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dirty="0" smtClean="0"/>
              <a:t>Providence Healthcare Network 	</a:t>
            </a:r>
            <a:endParaRPr lang="en-US" dirty="0"/>
          </a:p>
        </p:txBody>
      </p:sp>
      <p:sp>
        <p:nvSpPr>
          <p:cNvPr id="5" name="Subtitle 4"/>
          <p:cNvSpPr>
            <a:spLocks noGrp="1"/>
          </p:cNvSpPr>
          <p:nvPr>
            <p:ph type="subTitle" idx="1"/>
          </p:nvPr>
        </p:nvSpPr>
        <p:spPr>
          <a:xfrm>
            <a:off x="2924237" y="4420955"/>
            <a:ext cx="5762563" cy="1364531"/>
          </a:xfrm>
        </p:spPr>
        <p:txBody>
          <a:bodyPr>
            <a:normAutofit/>
          </a:bodyPr>
          <a:lstStyle/>
          <a:p>
            <a:endParaRPr lang="en-US" sz="2400" b="1" dirty="0"/>
          </a:p>
        </p:txBody>
      </p:sp>
      <p:sp>
        <p:nvSpPr>
          <p:cNvPr id="3" name="Footer Placeholder 2"/>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92673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Providence Healthcare Network</a:t>
            </a:r>
            <a:endParaRPr lang="en-US" dirty="0"/>
          </a:p>
        </p:txBody>
      </p:sp>
      <p:sp>
        <p:nvSpPr>
          <p:cNvPr id="5" name="Content Placeholder 4"/>
          <p:cNvSpPr>
            <a:spLocks noGrp="1"/>
          </p:cNvSpPr>
          <p:nvPr>
            <p:ph idx="1"/>
          </p:nvPr>
        </p:nvSpPr>
        <p:spPr/>
        <p:txBody>
          <a:bodyPr>
            <a:normAutofit fontScale="92500" lnSpcReduction="10000"/>
          </a:bodyPr>
          <a:lstStyle/>
          <a:p>
            <a:pPr algn="just"/>
            <a:r>
              <a:rPr lang="en-US" dirty="0" smtClean="0"/>
              <a:t>Nonprofit private hospital located in Waco, TX (Population around 130,000)</a:t>
            </a:r>
          </a:p>
          <a:p>
            <a:pPr algn="just"/>
            <a:r>
              <a:rPr lang="en-US" dirty="0" smtClean="0"/>
              <a:t>Founded in 1905</a:t>
            </a:r>
          </a:p>
          <a:p>
            <a:pPr algn="just"/>
            <a:r>
              <a:rPr lang="en-US" dirty="0" smtClean="0"/>
              <a:t>We are a member of a larger health ministry known as Ascension Health which is the largest Catholic and largest nonprofit health system </a:t>
            </a:r>
          </a:p>
          <a:p>
            <a:pPr algn="just"/>
            <a:r>
              <a:rPr lang="en-US" dirty="0" smtClean="0"/>
              <a:t>Located in McLennan county in RHP 16</a:t>
            </a:r>
          </a:p>
          <a:p>
            <a:pPr algn="just"/>
            <a:r>
              <a:rPr lang="en-US" dirty="0" smtClean="0"/>
              <a:t>Population of McLennan County: 245,000 (as of 2014)</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420662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Providence Healthcare Network</a:t>
            </a:r>
            <a:endParaRPr lang="en-US" dirty="0"/>
          </a:p>
        </p:txBody>
      </p:sp>
      <p:sp>
        <p:nvSpPr>
          <p:cNvPr id="3" name="Content Placeholder 2"/>
          <p:cNvSpPr>
            <a:spLocks noGrp="1"/>
          </p:cNvSpPr>
          <p:nvPr>
            <p:ph idx="1"/>
          </p:nvPr>
        </p:nvSpPr>
        <p:spPr/>
        <p:txBody>
          <a:bodyPr/>
          <a:lstStyle/>
          <a:p>
            <a:r>
              <a:rPr lang="en-US" dirty="0" smtClean="0"/>
              <a:t>237 bed, acute-care hospital</a:t>
            </a:r>
          </a:p>
          <a:p>
            <a:r>
              <a:rPr lang="en-US" dirty="0" smtClean="0"/>
              <a:t>Currently have 18 clinics that service a variety of needs.</a:t>
            </a:r>
          </a:p>
          <a:p>
            <a:r>
              <a:rPr lang="en-US" dirty="0" smtClean="0"/>
              <a:t>We also have the Providence DePaul Center (Mental Health), Providence Park (Senior Services), Providence Home Care, and a Providence Medical Equipment Center that provide as well. </a:t>
            </a:r>
          </a:p>
          <a:p>
            <a:endParaRPr lang="en-US" dirty="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398260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RHP 16</a:t>
            </a:r>
            <a:endParaRPr lang="en-US" sz="4800" dirty="0"/>
          </a:p>
        </p:txBody>
      </p:sp>
      <p:sp>
        <p:nvSpPr>
          <p:cNvPr id="4" name="Footer Placeholder 3"/>
          <p:cNvSpPr>
            <a:spLocks noGrp="1"/>
          </p:cNvSpPr>
          <p:nvPr>
            <p:ph type="ftr" sz="quarter" idx="11"/>
          </p:nvPr>
        </p:nvSpPr>
        <p:spPr/>
        <p:txBody>
          <a:bodyPr/>
          <a:lstStyle/>
          <a:p>
            <a:r>
              <a:rPr lang="en-US" smtClean="0"/>
              <a:t>Texas RHP 16</a:t>
            </a:r>
            <a:endParaRPr lang="en-US" dirty="0"/>
          </a:p>
        </p:txBody>
      </p:sp>
      <p:graphicFrame>
        <p:nvGraphicFramePr>
          <p:cNvPr id="12" name="Content Placeholder 11"/>
          <p:cNvGraphicFramePr>
            <a:graphicFrameLocks noGrp="1" noChangeAspect="1"/>
          </p:cNvGraphicFramePr>
          <p:nvPr>
            <p:ph idx="1"/>
            <p:extLst>
              <p:ext uri="{D42A27DB-BD31-4B8C-83A1-F6EECF244321}">
                <p14:modId xmlns:p14="http://schemas.microsoft.com/office/powerpoint/2010/main" val="2407648475"/>
              </p:ext>
            </p:extLst>
          </p:nvPr>
        </p:nvGraphicFramePr>
        <p:xfrm>
          <a:off x="2895600" y="2133600"/>
          <a:ext cx="5486400" cy="4495800"/>
        </p:xfrm>
        <a:graphic>
          <a:graphicData uri="http://schemas.openxmlformats.org/presentationml/2006/ole">
            <mc:AlternateContent xmlns:mc="http://schemas.openxmlformats.org/markup-compatibility/2006">
              <mc:Choice xmlns:v="urn:schemas-microsoft-com:vml" Requires="v">
                <p:oleObj spid="_x0000_s1036" name="Acrobat Document" r:id="rId3" imgW="6035040" imgH="4663299" progId="AcroExch.Document.11">
                  <p:embed/>
                </p:oleObj>
              </mc:Choice>
              <mc:Fallback>
                <p:oleObj name="Acrobat Document" r:id="rId3" imgW="6035040" imgH="4663299" progId="AcroExch.Document.11">
                  <p:embed/>
                  <p:pic>
                    <p:nvPicPr>
                      <p:cNvPr id="0" name=""/>
                      <p:cNvPicPr/>
                      <p:nvPr/>
                    </p:nvPicPr>
                    <p:blipFill>
                      <a:blip r:embed="rId4"/>
                      <a:stretch>
                        <a:fillRect/>
                      </a:stretch>
                    </p:blipFill>
                    <p:spPr>
                      <a:xfrm>
                        <a:off x="2895600" y="2133600"/>
                        <a:ext cx="5486400" cy="4495800"/>
                      </a:xfrm>
                      <a:prstGeom prst="rect">
                        <a:avLst/>
                      </a:prstGeom>
                    </p:spPr>
                  </p:pic>
                </p:oleObj>
              </mc:Fallback>
            </mc:AlternateContent>
          </a:graphicData>
        </a:graphic>
      </p:graphicFrame>
      <p:sp>
        <p:nvSpPr>
          <p:cNvPr id="13" name="TextBox 12"/>
          <p:cNvSpPr txBox="1"/>
          <p:nvPr/>
        </p:nvSpPr>
        <p:spPr>
          <a:xfrm>
            <a:off x="883920" y="2858512"/>
            <a:ext cx="1600200" cy="2308324"/>
          </a:xfrm>
          <a:prstGeom prst="rect">
            <a:avLst/>
          </a:prstGeom>
          <a:noFill/>
        </p:spPr>
        <p:txBody>
          <a:bodyPr wrap="square" rtlCol="0">
            <a:spAutoFit/>
          </a:bodyPr>
          <a:lstStyle/>
          <a:p>
            <a:r>
              <a:rPr lang="en-US" dirty="0" smtClean="0"/>
              <a:t>Counties:</a:t>
            </a:r>
          </a:p>
          <a:p>
            <a:pPr marL="342900" indent="-342900">
              <a:buAutoNum type="arabicPeriod"/>
            </a:pPr>
            <a:r>
              <a:rPr lang="en-US" dirty="0" smtClean="0"/>
              <a:t>McLennan</a:t>
            </a:r>
          </a:p>
          <a:p>
            <a:pPr marL="342900" indent="-342900">
              <a:buAutoNum type="arabicPeriod"/>
            </a:pPr>
            <a:r>
              <a:rPr lang="en-US" dirty="0" smtClean="0"/>
              <a:t>Coryell</a:t>
            </a:r>
          </a:p>
          <a:p>
            <a:pPr marL="342900" indent="-342900">
              <a:buAutoNum type="arabicPeriod"/>
            </a:pPr>
            <a:r>
              <a:rPr lang="en-US" dirty="0" smtClean="0"/>
              <a:t>Falls</a:t>
            </a:r>
          </a:p>
          <a:p>
            <a:pPr marL="342900" indent="-342900">
              <a:buAutoNum type="arabicPeriod"/>
            </a:pPr>
            <a:r>
              <a:rPr lang="en-US" dirty="0" smtClean="0"/>
              <a:t>Hamilton</a:t>
            </a:r>
          </a:p>
          <a:p>
            <a:pPr marL="342900" indent="-342900">
              <a:buAutoNum type="arabicPeriod"/>
            </a:pPr>
            <a:r>
              <a:rPr lang="en-US" dirty="0" smtClean="0"/>
              <a:t>Hill</a:t>
            </a:r>
          </a:p>
          <a:p>
            <a:pPr marL="342900" indent="-342900">
              <a:buAutoNum type="arabicPeriod"/>
            </a:pPr>
            <a:r>
              <a:rPr lang="en-US" dirty="0" smtClean="0"/>
              <a:t>Limestone</a:t>
            </a:r>
          </a:p>
          <a:p>
            <a:pPr marL="342900" indent="-342900">
              <a:buAutoNum type="arabicPeriod"/>
            </a:pPr>
            <a:r>
              <a:rPr lang="en-US" dirty="0" smtClean="0"/>
              <a:t>Bosque</a:t>
            </a:r>
            <a:endParaRPr lang="en-US" dirty="0"/>
          </a:p>
        </p:txBody>
      </p:sp>
      <p:sp>
        <p:nvSpPr>
          <p:cNvPr id="14" name="Right Arrow 13"/>
          <p:cNvSpPr/>
          <p:nvPr/>
        </p:nvSpPr>
        <p:spPr>
          <a:xfrm>
            <a:off x="2514600" y="3771900"/>
            <a:ext cx="3124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5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TelePsychiatry 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Created through the community needs assessment. </a:t>
            </a:r>
          </a:p>
          <a:p>
            <a:r>
              <a:rPr lang="en-US" dirty="0" smtClean="0"/>
              <a:t>Along with other hospitals in RHP 16, we provide TelePsychiatry services to those who present a behavioral or mental health need. </a:t>
            </a:r>
          </a:p>
          <a:p>
            <a:r>
              <a:rPr lang="en-US" dirty="0" smtClean="0"/>
              <a:t>These services are contracted through an external vendor.</a:t>
            </a:r>
          </a:p>
          <a:p>
            <a:r>
              <a:rPr lang="en-US" dirty="0" smtClean="0"/>
              <a:t>As part of the project, we provide the equipment and assistance to get facilities up and running. (i.e. training, site visits, learning collaborates, etc.). </a:t>
            </a:r>
          </a:p>
          <a:p>
            <a:r>
              <a:rPr lang="en-US" dirty="0" smtClean="0"/>
              <a:t>Currently doing consults in 7 different locations.</a:t>
            </a:r>
          </a:p>
          <a:p>
            <a:r>
              <a:rPr lang="en-US" dirty="0" smtClean="0"/>
              <a:t>We are working toward expansion into other specialties.  (i.e. Neurology &amp; Pediatrics). </a:t>
            </a:r>
          </a:p>
          <a:p>
            <a:endParaRPr lang="en-US" sz="3600" dirty="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273732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Project</a:t>
            </a:r>
            <a:endParaRPr lang="en-US" dirty="0"/>
          </a:p>
        </p:txBody>
      </p:sp>
      <p:sp>
        <p:nvSpPr>
          <p:cNvPr id="3" name="Content Placeholder 2"/>
          <p:cNvSpPr>
            <a:spLocks noGrp="1"/>
          </p:cNvSpPr>
          <p:nvPr>
            <p:ph idx="1"/>
          </p:nvPr>
        </p:nvSpPr>
        <p:spPr/>
        <p:txBody>
          <a:bodyPr/>
          <a:lstStyle/>
          <a:p>
            <a:r>
              <a:rPr lang="en-US" dirty="0" smtClean="0"/>
              <a:t>Our goals were to have 1,000 encounters in DY3, 1050 in DY4, and around 1500 in DY5</a:t>
            </a:r>
          </a:p>
          <a:p>
            <a:r>
              <a:rPr lang="en-US" dirty="0" smtClean="0"/>
              <a:t>The category 3 measure for Providence Health System is the ED throughput bundle where we measure how quickly patients are leaving our ED.</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357389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756272"/>
              </p:ext>
            </p:extLst>
          </p:nvPr>
        </p:nvGraphicFramePr>
        <p:xfrm>
          <a:off x="982663" y="2667000"/>
          <a:ext cx="7704137" cy="33321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Texas RHP 16</a:t>
            </a:r>
            <a:endParaRPr lang="en-US" dirty="0"/>
          </a:p>
        </p:txBody>
      </p:sp>
    </p:spTree>
    <p:extLst>
      <p:ext uri="{BB962C8B-B14F-4D97-AF65-F5344CB8AC3E}">
        <p14:creationId xmlns:p14="http://schemas.microsoft.com/office/powerpoint/2010/main" val="3921485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3534</TotalTime>
  <Words>1427</Words>
  <Application>Microsoft Office PowerPoint</Application>
  <PresentationFormat>On-screen Show (4:3)</PresentationFormat>
  <Paragraphs>165</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Parallax</vt:lpstr>
      <vt:lpstr>Acrobat Document</vt:lpstr>
      <vt:lpstr>Regional Health Partnership 16  </vt:lpstr>
      <vt:lpstr>Regional Telepsychiatry Project</vt:lpstr>
      <vt:lpstr>Providence Healthcare Network  </vt:lpstr>
      <vt:lpstr>Providence Healthcare Network</vt:lpstr>
      <vt:lpstr>Providence Healthcare Network</vt:lpstr>
      <vt:lpstr>RHP 16</vt:lpstr>
      <vt:lpstr>TelePsychiatry Project</vt:lpstr>
      <vt:lpstr>Goals for the Project</vt:lpstr>
      <vt:lpstr>Encounters</vt:lpstr>
      <vt:lpstr>Challenges</vt:lpstr>
      <vt:lpstr>Lessons Learned</vt:lpstr>
      <vt:lpstr>Moving Forward</vt:lpstr>
      <vt:lpstr>Coryell Memorial  Healthcare System</vt:lpstr>
      <vt:lpstr>Coryell Memorial Healthcare System</vt:lpstr>
      <vt:lpstr>Where is Coryell County?</vt:lpstr>
      <vt:lpstr>Coryell Memorial Healthcare System</vt:lpstr>
      <vt:lpstr>Components of the Healthcare System</vt:lpstr>
      <vt:lpstr>Components of the Healthcare System, continued</vt:lpstr>
      <vt:lpstr>The Telepsychiatry Project</vt:lpstr>
      <vt:lpstr>Early Accomplishments/ Milestones</vt:lpstr>
      <vt:lpstr>Telepsych Encounters</vt:lpstr>
      <vt:lpstr>Telepsych - Accomplishments</vt:lpstr>
      <vt:lpstr>Lessons Learned</vt:lpstr>
      <vt:lpstr>Contact Information</vt:lpstr>
    </vt:vector>
  </TitlesOfParts>
  <Company>AHIS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Providence Healthcare Network</dc:title>
  <dc:creator>Sims, Cole</dc:creator>
  <cp:lastModifiedBy>Margaret Roche</cp:lastModifiedBy>
  <cp:revision>27</cp:revision>
  <dcterms:created xsi:type="dcterms:W3CDTF">2016-02-01T14:26:04Z</dcterms:created>
  <dcterms:modified xsi:type="dcterms:W3CDTF">2016-02-11T16:52:41Z</dcterms:modified>
</cp:coreProperties>
</file>